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8" r:id="rId2"/>
    <p:sldId id="375" r:id="rId3"/>
    <p:sldId id="296" r:id="rId4"/>
    <p:sldId id="298" r:id="rId5"/>
    <p:sldId id="355" r:id="rId6"/>
    <p:sldId id="279" r:id="rId7"/>
    <p:sldId id="341" r:id="rId8"/>
    <p:sldId id="380" r:id="rId9"/>
    <p:sldId id="381" r:id="rId10"/>
    <p:sldId id="348" r:id="rId11"/>
    <p:sldId id="359" r:id="rId12"/>
    <p:sldId id="386" r:id="rId13"/>
    <p:sldId id="376" r:id="rId14"/>
    <p:sldId id="377" r:id="rId15"/>
    <p:sldId id="378" r:id="rId16"/>
    <p:sldId id="379" r:id="rId17"/>
    <p:sldId id="382" r:id="rId18"/>
    <p:sldId id="383" r:id="rId19"/>
    <p:sldId id="384" r:id="rId20"/>
    <p:sldId id="385" r:id="rId21"/>
  </p:sldIdLst>
  <p:sldSz cx="9144000" cy="6858000" type="screen4x3"/>
  <p:notesSz cx="9929813" cy="67992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B48D7"/>
    <a:srgbClr val="99CCFF"/>
    <a:srgbClr val="339966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3" autoAdjust="0"/>
    <p:restoredTop sz="97644" autoAdjust="0"/>
  </p:normalViewPr>
  <p:slideViewPr>
    <p:cSldViewPr>
      <p:cViewPr varScale="1">
        <p:scale>
          <a:sx n="89" d="100"/>
          <a:sy n="89" d="100"/>
        </p:scale>
        <p:origin x="12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898" y="-84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zh-TW" sz="2400" b="1" i="0" u="none" strike="noStrike" kern="1200" baseline="0">
                <a:solidFill>
                  <a:prstClr val="black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defRPr>
            </a:pPr>
            <a:r>
              <a:rPr lang="zh-TW" sz="2400" b="1" i="0" u="none" strike="noStrike" kern="1200" baseline="0" dirty="0" smtClean="0">
                <a:solidFill>
                  <a:prstClr val="black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國內</a:t>
            </a:r>
            <a:r>
              <a:rPr lang="zh-TW" sz="2400" b="1" i="0" u="none" strike="noStrike" kern="1200" baseline="0" dirty="0">
                <a:solidFill>
                  <a:prstClr val="black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學童手機擁有率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14965986394863E-2"/>
          <c:y val="0.21520205679811499"/>
          <c:w val="0.91156462585033426"/>
          <c:h val="0.700380979984863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擁有手機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王漢宗特黑體繁" panose="02000500000000000000" pitchFamily="2" charset="-120"/>
                    <a:ea typeface="王漢宗特黑體繁" panose="02000500000000000000" pitchFamily="2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國小五年級</c:v>
                </c:pt>
                <c:pt idx="1">
                  <c:v>國小六年級</c:v>
                </c:pt>
                <c:pt idx="2">
                  <c:v>國中一年級</c:v>
                </c:pt>
                <c:pt idx="3">
                  <c:v>國中二年級</c:v>
                </c:pt>
              </c:strCache>
            </c:strRef>
          </c:cat>
          <c:val>
            <c:numRef>
              <c:f>Sheet1!$B$3:$B$6</c:f>
              <c:numCache>
                <c:formatCode>0.00%</c:formatCode>
                <c:ptCount val="4"/>
                <c:pt idx="0">
                  <c:v>0.48600000000000032</c:v>
                </c:pt>
                <c:pt idx="1">
                  <c:v>0.62300000000000366</c:v>
                </c:pt>
                <c:pt idx="2">
                  <c:v>0.69399999999999995</c:v>
                </c:pt>
                <c:pt idx="3">
                  <c:v>0.71500000000000064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沒有手機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王漢宗特黑體繁" panose="02000500000000000000" pitchFamily="2" charset="-120"/>
                    <a:ea typeface="王漢宗特黑體繁" panose="02000500000000000000" pitchFamily="2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國小五年級</c:v>
                </c:pt>
                <c:pt idx="1">
                  <c:v>國小六年級</c:v>
                </c:pt>
                <c:pt idx="2">
                  <c:v>國中一年級</c:v>
                </c:pt>
                <c:pt idx="3">
                  <c:v>國中二年級</c:v>
                </c:pt>
              </c:strCache>
            </c:strRef>
          </c:cat>
          <c:val>
            <c:numRef>
              <c:f>Sheet1!$C$3:$C$6</c:f>
              <c:numCache>
                <c:formatCode>0.00%</c:formatCode>
                <c:ptCount val="4"/>
                <c:pt idx="0">
                  <c:v>0.51400000000000001</c:v>
                </c:pt>
                <c:pt idx="1">
                  <c:v>0.37700000000000183</c:v>
                </c:pt>
                <c:pt idx="2">
                  <c:v>0.30600000000000038</c:v>
                </c:pt>
                <c:pt idx="3">
                  <c:v>0.28500000000000031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overlap val="100"/>
        <c:axId val="472025816"/>
        <c:axId val="472026208"/>
      </c:barChart>
      <c:catAx>
        <c:axId val="472025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王漢宗特黑體繁" panose="02000500000000000000" pitchFamily="2" charset="-120"/>
                <a:ea typeface="王漢宗特黑體繁" panose="02000500000000000000" pitchFamily="2" charset="-120"/>
              </a:defRPr>
            </a:pPr>
            <a:endParaRPr lang="zh-TW"/>
          </a:p>
        </c:txPr>
        <c:crossAx val="472026208"/>
        <c:crosses val="autoZero"/>
        <c:auto val="1"/>
        <c:lblAlgn val="ctr"/>
        <c:lblOffset val="100"/>
        <c:noMultiLvlLbl val="0"/>
      </c:catAx>
      <c:valAx>
        <c:axId val="472026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72025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480639012623899E-2"/>
          <c:y val="0.14001745441048602"/>
          <c:w val="0.87533372591083214"/>
          <c:h val="5.0783935560619782E-2"/>
        </c:manualLayout>
      </c:layout>
      <c:overlay val="0"/>
      <c:txPr>
        <a:bodyPr/>
        <a:lstStyle/>
        <a:p>
          <a:pPr>
            <a:defRPr sz="2000">
              <a:latin typeface="王漢宗特黑體繁" panose="02000500000000000000" pitchFamily="2" charset="-120"/>
              <a:ea typeface="王漢宗特黑體繁" panose="02000500000000000000" pitchFamily="2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>
          <a:latin typeface="微軟正黑體" pitchFamily="34" charset="-120"/>
          <a:ea typeface="微軟正黑體" pitchFamily="34" charset="-120"/>
        </a:defRPr>
      </a:pPr>
      <a:endParaRPr lang="zh-TW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496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834"/>
            <a:ext cx="4304001" cy="3403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496" y="6457834"/>
            <a:ext cx="4304001" cy="340343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729F1B4-9404-49B9-8D44-A35BCFB57B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0321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496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519" y="3230549"/>
            <a:ext cx="7944779" cy="3058743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7834"/>
            <a:ext cx="4304001" cy="3403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496" y="6457834"/>
            <a:ext cx="4304001" cy="340343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64CB74-F2D8-4BE3-A7CE-36FF6DEFEE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731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64CB74-F2D8-4BE3-A7CE-36FF6DEFEEE6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86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原本</a:t>
            </a:r>
            <a:r>
              <a:rPr lang="en-US" altLang="zh-TW" smtClean="0"/>
              <a:t>70</a:t>
            </a:r>
            <a:r>
              <a:rPr lang="zh-TW" altLang="en-US" smtClean="0"/>
              <a:t>頁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64CB74-F2D8-4BE3-A7CE-36FF6DEFEEE6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40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64CB74-F2D8-4BE3-A7CE-36FF6DEFEEE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7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52750" y="6524625"/>
            <a:ext cx="3419475" cy="285750"/>
          </a:xfrm>
        </p:spPr>
        <p:txBody>
          <a:bodyPr/>
          <a:lstStyle>
            <a:lvl1pPr algn="ctr">
              <a:defRPr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smtClean="0">
                <a:solidFill>
                  <a:srgbClr val="4255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D979196-C99C-4B47-951C-D5B2B15985F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36514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4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/>
          <a:lstStyle>
            <a:lvl1pPr>
              <a:buClr>
                <a:schemeClr val="accent6"/>
              </a:buClr>
              <a:buSzPct val="50000"/>
              <a:buFont typeface="Wingdings" pitchFamily="2" charset="2"/>
              <a:buChar char="l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buSzPct val="50000"/>
              <a:buFont typeface="Wingdings" pitchFamily="2" charset="2"/>
              <a:buChar char="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smtClean="0">
                <a:solidFill>
                  <a:srgbClr val="4255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816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4043362" cy="5453228"/>
          </a:xfrm>
        </p:spPr>
        <p:txBody>
          <a:bodyPr/>
          <a:lstStyle>
            <a:lvl1pPr>
              <a:buClr>
                <a:schemeClr val="accent6"/>
              </a:buClr>
              <a:buSzPct val="50000"/>
              <a:buFont typeface="Wingdings" pitchFamily="2" charset="2"/>
              <a:buChar char="l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buSzPct val="50000"/>
              <a:buFont typeface="Wingdings" pitchFamily="2" charset="2"/>
              <a:buChar char="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86314" y="1000108"/>
            <a:ext cx="4043362" cy="5453228"/>
          </a:xfrm>
        </p:spPr>
        <p:txBody>
          <a:bodyPr/>
          <a:lstStyle>
            <a:lvl1pPr>
              <a:buClr>
                <a:schemeClr val="accent6"/>
              </a:buClr>
              <a:buSzPct val="50000"/>
              <a:buFont typeface="Wingdings" pitchFamily="2" charset="2"/>
              <a:buChar char="l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buSzPct val="50000"/>
              <a:buFont typeface="Wingdings" pitchFamily="2" charset="2"/>
              <a:buChar char="n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52750" y="6524625"/>
            <a:ext cx="3419475" cy="285750"/>
          </a:xfrm>
        </p:spPr>
        <p:txBody>
          <a:bodyPr/>
          <a:lstStyle>
            <a:lvl1pPr algn="ctr">
              <a:defRPr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smtClean="0">
                <a:solidFill>
                  <a:srgbClr val="4255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EDE4803-621E-435A-BC47-8F885C321F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7222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2428868"/>
            <a:ext cx="8686800" cy="1402028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altLang="en-US" sz="4600" b="0" kern="1200" spc="-150" baseline="0" dirty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5720" y="4214818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595384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638"/>
            <a:ext cx="56245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817813"/>
            <a:ext cx="76692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819400"/>
            <a:ext cx="146208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44" y="328612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868" y="1571612"/>
            <a:ext cx="5429288" cy="121444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507594-F606-4711-BE88-A5419B7A08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0AB4F-4E4E-48B6-9A77-AF1A745F51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580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800E3A-AB76-4D23-96BE-936F65D9CA9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581775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E800E3A-AB76-4D23-96BE-936F65D9CA9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60" r:id="rId7"/>
    <p:sldLayoutId id="214748426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kidsafety.ncc.gov.tw/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://www.smartkid.org.tw/" TargetMode="External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ga.moe.edu.tw/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://eteacher.edu.tw/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s://isafe.moe.edu.tw/" TargetMode="Externa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513" y="2428875"/>
            <a:ext cx="8686800" cy="1401763"/>
          </a:xfrm>
        </p:spPr>
        <p:txBody>
          <a:bodyPr/>
          <a:lstStyle/>
          <a:p>
            <a:pPr>
              <a:defRPr/>
            </a:pPr>
            <a:endParaRPr lang="zh-TW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5750" y="4214813"/>
            <a:ext cx="8694738" cy="639762"/>
          </a:xfrm>
        </p:spPr>
        <p:txBody>
          <a:bodyPr/>
          <a:lstStyle/>
          <a:p>
            <a:pPr>
              <a:defRPr/>
            </a:pPr>
            <a:endParaRPr lang="zh-TW" altLang="en-US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" y="0"/>
            <a:ext cx="9124016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48064" y="3104381"/>
            <a:ext cx="2698175" cy="169277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北市蓬萊</a:t>
            </a:r>
            <a:endParaRPr lang="en-US" altLang="zh-TW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資訊安全</a:t>
            </a:r>
            <a:endParaRPr lang="en-US" altLang="zh-TW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　　　　　宣導</a:t>
            </a:r>
            <a:endParaRPr lang="zh-TW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921" y="6623774"/>
            <a:ext cx="89655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50" dirty="0" smtClean="0">
                <a:solidFill>
                  <a:schemeClr val="bg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圖片來源</a:t>
            </a:r>
            <a:r>
              <a:rPr lang="en-US" altLang="zh-TW" sz="1050" dirty="0" smtClean="0">
                <a:solidFill>
                  <a:schemeClr val="bg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:</a:t>
            </a:r>
            <a:r>
              <a:rPr lang="zh-TW" altLang="en-US" sz="1050" dirty="0" smtClean="0">
                <a:solidFill>
                  <a:schemeClr val="bg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https://www.flickr.com/photos/111692634@N04/15855489588 標示為允許再利用且可修改</a:t>
            </a:r>
            <a:endParaRPr lang="zh-TW" altLang="en-US" sz="1050" dirty="0">
              <a:solidFill>
                <a:schemeClr val="bg1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給家中有青少年低頭族的建議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3063"/>
          </a:xfrm>
        </p:spPr>
        <p:txBody>
          <a:bodyPr/>
          <a:lstStyle/>
          <a:p>
            <a:pPr>
              <a:defRPr/>
            </a:pP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endParaRPr lang="en-US" altLang="zh-TW" sz="28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確認孩童需要的手機功能，夠用就好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不要</a:t>
            </a: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試著介入孩子的社群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建立「奢侈品要成年工作賺錢後自己買」的概念</a:t>
            </a:r>
            <a:endParaRPr lang="zh-TW" altLang="en-US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以身作則，放下自己的手機 </a:t>
            </a:r>
          </a:p>
          <a:p>
            <a:pPr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不經意的案例提醒，比說教有效 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1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資料來源：馬偕紀念醫院協談中心呂奕熹諮商心理師</a:t>
            </a:r>
            <a:endParaRPr lang="zh-TW" altLang="en-US" sz="18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19188"/>
            <a:ext cx="32131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標題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資訊安全素養網路資源</a:t>
            </a:r>
          </a:p>
        </p:txBody>
      </p:sp>
      <p:sp>
        <p:nvSpPr>
          <p:cNvPr id="61444" name="內容版面配置區 2"/>
          <p:cNvSpPr>
            <a:spLocks noGrp="1"/>
          </p:cNvSpPr>
          <p:nvPr>
            <p:ph idx="1"/>
          </p:nvPr>
        </p:nvSpPr>
        <p:spPr>
          <a:xfrm>
            <a:off x="457200" y="1432321"/>
            <a:ext cx="4829175" cy="45889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全民資安素養網</a:t>
            </a:r>
            <a:b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hlinkClick r:id="rId4"/>
              </a:rPr>
              <a:t>https://isafe.moe.edu.tw</a:t>
            </a:r>
            <a:endParaRPr lang="zh-TW" altLang="en-US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中小學網路素養與認知網站</a:t>
            </a:r>
            <a:b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hlinkClick r:id="rId5"/>
              </a:rPr>
              <a:t>http://eteacher.edu.tw</a:t>
            </a:r>
            <a:endParaRPr lang="en-US" altLang="zh-TW" sz="2400" u="sng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教育部網路守護天使推廣網</a:t>
            </a: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hlinkClick r:id="rId6"/>
              </a:rPr>
              <a:t>http://nga.moe.edu.tw/</a:t>
            </a:r>
            <a:endParaRPr lang="zh-TW" altLang="en-US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台灣展翅協會網路新國民</a:t>
            </a:r>
            <a:b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hlinkClick r:id="rId7"/>
              </a:rPr>
              <a:t>http://www.smartkid.org.tw/</a:t>
            </a:r>
            <a:endParaRPr lang="en-US" altLang="zh-TW" sz="2400" u="sng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NCC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兒少上網安全主題網</a:t>
            </a: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  <a:hlinkClick r:id="rId8"/>
              </a:rPr>
              <a:t>http://kidsafety.ncc.gov.tw/</a:t>
            </a:r>
            <a:endParaRPr lang="en-US" altLang="zh-TW" sz="2400" u="sng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n"/>
              <a:defRPr/>
            </a:pPr>
            <a:endParaRPr lang="zh-TW" altLang="en-US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62125"/>
            <a:ext cx="32162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47938"/>
            <a:ext cx="303371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333750"/>
            <a:ext cx="2930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476750"/>
            <a:ext cx="278606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764684"/>
            <a:ext cx="4824536" cy="6885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本宣導資料電子檔下載</a:t>
            </a:r>
            <a:endParaRPr lang="zh-TW" altLang="en-US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13184" y="1216132"/>
            <a:ext cx="8507288" cy="2716924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zh-TW" altLang="en-US" sz="3600" b="1" dirty="0" smtClean="0"/>
              <a:t>正確使用資訊科技，能讓您的孩子增加吸收知識的寬度與深度；但同時，我們必須多關心孩子，並教導他們正確的使用方式，真正成為孩子生活與學習上的好幫手！</a:t>
            </a:r>
            <a:endParaRPr lang="zh-TW" altLang="en-US" sz="24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957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956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http://nga.moe.edu.tw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/</a:t>
            </a:r>
          </a:p>
          <a:p>
            <a:pPr marL="0" indent="0" algn="ctr">
              <a:buNone/>
            </a:pPr>
            <a:r>
              <a:rPr lang="zh-TW" altLang="zh-TW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杜絕不當資訊</a:t>
            </a:r>
            <a:endParaRPr lang="zh-TW" altLang="en-US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44624"/>
            <a:ext cx="5245100" cy="695325"/>
          </a:xfrm>
          <a:prstGeom prst="rect">
            <a:avLst/>
          </a:prstGeom>
        </p:spPr>
      </p:pic>
      <p:pic>
        <p:nvPicPr>
          <p:cNvPr id="6" name="圖片 5" descr="Z:\lee\info-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395325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5364088" y="2385754"/>
            <a:ext cx="3447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　　網路守護天使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(Network Guardian Angels,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NGA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)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是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一套過濾網路不當資訊的軟體，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每當未成年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學童上網瀏覽到不當網址就會進行阻擋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。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　　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NGA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除了可安裝在家中電腦或筆電之外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，智慧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手機或平板也都可以使用！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92747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http://nga.moe.edu.tw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/</a:t>
            </a:r>
          </a:p>
          <a:p>
            <a:pPr marL="0" indent="0" algn="ctr">
              <a:buNone/>
            </a:pPr>
            <a:r>
              <a:rPr lang="zh-TW" altLang="en-US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防止網路沉迷</a:t>
            </a:r>
            <a:endParaRPr lang="zh-TW" altLang="en-US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44624"/>
            <a:ext cx="5245100" cy="6953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4088" y="2385754"/>
            <a:ext cx="3447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　　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NGA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除了可以阻擋不當資訊的網站，還有阻擋網頁遊戲的功能，本團隊將定期更新網址資訊至您的電腦，可有效避免未成年學童沉迷於線上遊戲。家長或師長可使用線上查詢的功能，確實掌握學童於電腦的網路連線狀況。</a:t>
            </a:r>
          </a:p>
        </p:txBody>
      </p:sp>
      <p:pic>
        <p:nvPicPr>
          <p:cNvPr id="8" name="圖片 7" descr="Z:\lee\info-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50" y="2385754"/>
            <a:ext cx="6073254" cy="40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43191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http://nga.moe.edu.tw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/</a:t>
            </a:r>
          </a:p>
          <a:p>
            <a:pPr marL="0" indent="0" algn="ctr">
              <a:buNone/>
            </a:pPr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上網時間管理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44624"/>
            <a:ext cx="5245100" cy="6953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4088" y="2385754"/>
            <a:ext cx="3447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　　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NGA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也包含上網時間管理的功能，只要設定可上網時間，網路超時使用則中斷，避免學童造成網路沉迷，並對網路的使用時間養成良好的習慣。</a:t>
            </a:r>
          </a:p>
          <a:p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註：目前僅供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PC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版與 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Android4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版本可使用時間控管功能</a:t>
            </a:r>
          </a:p>
        </p:txBody>
      </p:sp>
      <p:pic>
        <p:nvPicPr>
          <p:cNvPr id="8" name="圖片 7" descr="http://nga.moe.edu.tw/2016/images/info-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1" y="3140968"/>
            <a:ext cx="5242173" cy="34947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91011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b="1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聯 </a:t>
            </a:r>
            <a:r>
              <a:rPr lang="zh-TW" altLang="en-US" sz="48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絡 我 們</a:t>
            </a:r>
            <a:endParaRPr lang="zh-TW" altLang="en-US" sz="48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44624"/>
            <a:ext cx="5245100" cy="695325"/>
          </a:xfrm>
          <a:prstGeom prst="rect">
            <a:avLst/>
          </a:prstGeom>
        </p:spPr>
      </p:pic>
      <p:pic>
        <p:nvPicPr>
          <p:cNvPr id="8" name="圖片 7" descr="Z:\chi\學生正開會內容_105.01.22\學生正_icon\telephone4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3" y="5013176"/>
            <a:ext cx="638752" cy="62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Z:\chi\學生正開會內容_105.01.22\學生正_icon\clock9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3" y="5926302"/>
            <a:ext cx="671049" cy="6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6" y="4189651"/>
            <a:ext cx="685403" cy="46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3" y="2276872"/>
            <a:ext cx="3721274" cy="34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398425" y="4235546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聯絡信箱：</a:t>
            </a:r>
            <a:r>
              <a:rPr lang="en-US" altLang="zh-TW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nga@sinpao.com.tw</a:t>
            </a:r>
            <a:endParaRPr lang="zh-TW" altLang="en-US" sz="2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98425" y="5095522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諮詢電話：</a:t>
            </a:r>
            <a:r>
              <a:rPr lang="en-US" altLang="zh-TW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(06)208-8988</a:t>
            </a:r>
            <a:endParaRPr lang="zh-TW" altLang="en-US" sz="2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98425" y="5955498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客服時間：週一至週五，上午</a:t>
            </a:r>
            <a:r>
              <a:rPr lang="en-US" altLang="zh-TW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9:00</a:t>
            </a:r>
            <a:r>
              <a:rPr lang="zh-TW" altLang="en-US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至下午</a:t>
            </a:r>
            <a:r>
              <a:rPr lang="en-US" altLang="zh-TW" sz="24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6:00</a:t>
            </a:r>
            <a:endParaRPr lang="zh-TW" altLang="en-US" sz="2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2104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76200"/>
            <a:ext cx="9109075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/>
              <a:t>北市蓬萊資訊安全宣導　家長回條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000108"/>
            <a:ext cx="8507288" cy="566925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3600" b="1" dirty="0" smtClean="0"/>
              <a:t>正確使用資訊科技，能讓您的孩子增加吸收知識的寬度與深度；但同時，我們必須多關心孩子，並教導他們正確的使用方式，真正成為孩子生活與學習上的好幫手！</a:t>
            </a: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zh-TW" sz="4400" dirty="0" smtClean="0">
                <a:sym typeface="Wingdings" panose="05000000000000000000" pitchFamily="2" charset="2"/>
              </a:rPr>
              <a:t>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　已閱讀</a:t>
            </a:r>
            <a:r>
              <a:rPr lang="zh-TW" altLang="en-US" sz="2800" b="1" dirty="0">
                <a:sym typeface="Wingdings" panose="05000000000000000000" pitchFamily="2" charset="2"/>
              </a:rPr>
              <a:t>並瞭解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宣導內容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b="1" dirty="0" smtClean="0"/>
              <a:t>學生姓名：　　　　　　　　家長簽名：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1502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76200"/>
            <a:ext cx="9109075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/>
              <a:t>北市蓬萊資訊安全宣導　家長回條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000108"/>
            <a:ext cx="8507288" cy="566925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3600" b="1" dirty="0" smtClean="0"/>
              <a:t>正確使用資訊科技，能讓您的孩子增加吸收知識的寬度與深度；但同時，我們必須多關心孩子，並教導他們正確的使用方式，真正成為孩子生活與學習上的好幫手！</a:t>
            </a: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zh-TW" sz="4400" dirty="0" smtClean="0">
                <a:sym typeface="Wingdings" panose="05000000000000000000" pitchFamily="2" charset="2"/>
              </a:rPr>
              <a:t>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　已閱讀</a:t>
            </a:r>
            <a:r>
              <a:rPr lang="zh-TW" altLang="en-US" sz="2800" b="1" dirty="0">
                <a:sym typeface="Wingdings" panose="05000000000000000000" pitchFamily="2" charset="2"/>
              </a:rPr>
              <a:t>並瞭解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宣導內容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b="1" dirty="0" smtClean="0"/>
              <a:t>學生姓名：　　　　　　　　家長簽名：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137893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76200"/>
            <a:ext cx="9109075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/>
              <a:t>北市蓬萊資訊安全宣導　家長回條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000108"/>
            <a:ext cx="8507288" cy="566925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3600" b="1" dirty="0" smtClean="0"/>
              <a:t>正確使用資訊科技，能讓您的孩子增加吸收知識的寬度與深度；但同時，我們必須多關心孩子，並教導他們正確的使用方式，真正成為孩子生活與學習上的好幫手！</a:t>
            </a: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zh-TW" sz="4400" dirty="0" smtClean="0">
                <a:sym typeface="Wingdings" panose="05000000000000000000" pitchFamily="2" charset="2"/>
              </a:rPr>
              <a:t>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　已閱讀</a:t>
            </a:r>
            <a:r>
              <a:rPr lang="zh-TW" altLang="en-US" sz="2800" b="1" dirty="0">
                <a:sym typeface="Wingdings" panose="05000000000000000000" pitchFamily="2" charset="2"/>
              </a:rPr>
              <a:t>並瞭解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宣導內容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b="1" dirty="0" smtClean="0"/>
              <a:t>學生姓名：　　　　　　　　家長簽名：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9544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400" y="1772816"/>
            <a:ext cx="8686800" cy="5085184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臉書有另一個我！分身帳號以假亂真　當心「複製人」</a:t>
            </a:r>
            <a:r>
              <a:rPr lang="zh-TW" altLang="en-US" sz="4000" b="1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詐騙</a:t>
            </a:r>
            <a:r>
              <a:rPr lang="zh-TW" altLang="en-US" b="1" dirty="0" smtClean="0"/>
              <a:t>　　　　　</a:t>
            </a:r>
            <a:r>
              <a:rPr lang="en-US" altLang="zh-TW" sz="1300" b="1" dirty="0" smtClean="0">
                <a:ln>
                  <a:noFill/>
                </a:ln>
              </a:rPr>
              <a:t>2016/03/02 </a:t>
            </a:r>
            <a:r>
              <a:rPr lang="zh-TW" altLang="en-US" sz="1300" dirty="0"/>
              <a:t/>
            </a:r>
            <a:br>
              <a:rPr lang="zh-TW" altLang="en-US" sz="1300" dirty="0"/>
            </a:b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　</a:t>
            </a:r>
            <a:r>
              <a:rPr lang="zh-TW" altLang="en-US" sz="2200" dirty="0" smtClean="0">
                <a:ln>
                  <a:solidFill>
                    <a:srgbClr val="000000"/>
                  </a:solidFill>
                </a:ln>
              </a:rPr>
              <a:t>社會</a:t>
            </a:r>
            <a:r>
              <a:rPr lang="zh-TW" altLang="en-US" sz="2200" dirty="0">
                <a:ln>
                  <a:solidFill>
                    <a:srgbClr val="000000"/>
                  </a:solidFill>
                </a:ln>
              </a:rPr>
              <a:t>中心／綜合</a:t>
            </a:r>
            <a:r>
              <a:rPr lang="zh-TW" altLang="en-US" sz="2200" dirty="0" smtClean="0">
                <a:ln>
                  <a:solidFill>
                    <a:srgbClr val="000000"/>
                  </a:solidFill>
                </a:ln>
              </a:rPr>
              <a:t>報導</a:t>
            </a:r>
            <a:r>
              <a:rPr lang="en-US" altLang="zh-TW" sz="2200" dirty="0" smtClean="0">
                <a:ln>
                  <a:solidFill>
                    <a:srgbClr val="000000"/>
                  </a:solidFill>
                </a:ln>
              </a:rPr>
              <a:t/>
            </a:r>
            <a:br>
              <a:rPr lang="en-US" altLang="zh-TW" sz="2200" dirty="0" smtClean="0">
                <a:ln>
                  <a:solidFill>
                    <a:srgbClr val="000000"/>
                  </a:solidFill>
                </a:ln>
              </a:rPr>
            </a:br>
            <a:r>
              <a:rPr lang="zh-TW" altLang="en-US" sz="2200" dirty="0">
                <a:ln>
                  <a:solidFill>
                    <a:srgbClr val="000000"/>
                  </a:solidFill>
                </a:ln>
              </a:rPr>
              <a:t/>
            </a:r>
            <a:br>
              <a:rPr lang="zh-TW" altLang="en-US" sz="2200" dirty="0">
                <a:ln>
                  <a:solidFill>
                    <a:srgbClr val="000000"/>
                  </a:solidFill>
                </a:ln>
              </a:rPr>
            </a:br>
            <a:r>
              <a:rPr lang="zh-TW" altLang="en-US" sz="2200" dirty="0" smtClean="0">
                <a:ln>
                  <a:solidFill>
                    <a:srgbClr val="000000"/>
                  </a:solidFill>
                </a:ln>
              </a:rPr>
              <a:t>　　又</a:t>
            </a:r>
            <a:r>
              <a:rPr lang="zh-TW" altLang="en-US" sz="2200" dirty="0">
                <a:ln>
                  <a:solidFill>
                    <a:srgbClr val="000000"/>
                  </a:solidFill>
                </a:ln>
              </a:rPr>
              <a:t>有詐騙新招！台灣人愛用臉書，每月活躍使用人數高達</a:t>
            </a:r>
            <a:r>
              <a:rPr lang="en-US" altLang="zh-TW" sz="2200" dirty="0">
                <a:ln>
                  <a:solidFill>
                    <a:srgbClr val="000000"/>
                  </a:solidFill>
                </a:ln>
              </a:rPr>
              <a:t>1700</a:t>
            </a:r>
            <a:r>
              <a:rPr lang="zh-TW" altLang="en-US" sz="2200" dirty="0">
                <a:ln>
                  <a:solidFill>
                    <a:srgbClr val="000000"/>
                  </a:solidFill>
                </a:ln>
              </a:rPr>
              <a:t>萬人，由於帳號申請方便，也成為有心人士詐騙的工具。近日有不少民眾發現，臉書上出現疑似仿冒的假帳號，複製真正用戶的照片及資料後，再向該用戶的朋友進行詐騙等不法行為</a:t>
            </a:r>
            <a:r>
              <a:rPr lang="zh-TW" altLang="en-US" sz="2200" dirty="0" smtClean="0">
                <a:ln>
                  <a:solidFill>
                    <a:srgbClr val="000000"/>
                  </a:solidFill>
                </a:ln>
              </a:rPr>
              <a:t>。</a:t>
            </a:r>
            <a:r>
              <a:rPr lang="en-US" altLang="zh-TW" sz="2200" dirty="0" smtClean="0">
                <a:ln>
                  <a:solidFill>
                    <a:srgbClr val="000000"/>
                  </a:solidFill>
                </a:ln>
              </a:rPr>
              <a:t/>
            </a:r>
            <a:br>
              <a:rPr lang="en-US" altLang="zh-TW" sz="2200" dirty="0" smtClean="0">
                <a:ln>
                  <a:solidFill>
                    <a:srgbClr val="000000"/>
                  </a:solidFill>
                </a:ln>
              </a:rPr>
            </a:br>
            <a:r>
              <a:rPr lang="zh-TW" altLang="en-US" sz="2200" dirty="0" smtClean="0">
                <a:ln>
                  <a:solidFill>
                    <a:srgbClr val="000000"/>
                  </a:solidFill>
                </a:ln>
              </a:rPr>
              <a:t>　　為了</a:t>
            </a:r>
            <a:r>
              <a:rPr lang="zh-TW" altLang="en-US" sz="2200" dirty="0">
                <a:ln>
                  <a:solidFill>
                    <a:srgbClr val="000000"/>
                  </a:solidFill>
                </a:ln>
              </a:rPr>
              <a:t>自保，不少民眾也在臉書發起「我只有一個帳戶」宣言，提醒臉書友人勿被有心人士利用。若確認自己的個資遭到冒用，可向臉書舉報進行移除，避免更多人受騙上當。</a:t>
            </a:r>
            <a:br>
              <a:rPr lang="zh-TW" altLang="en-US" sz="2200" dirty="0">
                <a:ln>
                  <a:solidFill>
                    <a:srgbClr val="000000"/>
                  </a:solidFill>
                </a:ln>
              </a:rPr>
            </a:br>
            <a:endParaRPr lang="zh-TW" altLang="en-US" sz="2200" dirty="0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40962" name="Picture 2" descr="SET三立新聞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0" y="476672"/>
            <a:ext cx="44577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7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76200"/>
            <a:ext cx="9109075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/>
              <a:t>北市蓬萊資訊安全宣導　家長回條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000108"/>
            <a:ext cx="8507288" cy="566925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3600" b="1" dirty="0" smtClean="0"/>
              <a:t>正確使用資訊科技，能讓您的孩子增加吸收知識的寬度與深度；但同時，我們必須多關心孩子，並教導他們正確的使用方式，真正成為孩子生活與學習上的好幫手！</a:t>
            </a: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zh-TW" sz="4400" dirty="0" smtClean="0">
                <a:sym typeface="Wingdings" panose="05000000000000000000" pitchFamily="2" charset="2"/>
              </a:rPr>
              <a:t>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　已閱讀</a:t>
            </a:r>
            <a:r>
              <a:rPr lang="zh-TW" altLang="en-US" sz="2800" b="1" dirty="0">
                <a:sym typeface="Wingdings" panose="05000000000000000000" pitchFamily="2" charset="2"/>
              </a:rPr>
              <a:t>並瞭解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宣導內容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400" b="1" dirty="0" smtClean="0"/>
              <a:t>學生姓名：　　　　　　　　家長簽名：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091456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4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社群網路為數位原住民的主要溝通工具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30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數位原住民是指青少年和年齡層</a:t>
            </a:r>
            <a:r>
              <a:rPr lang="en-US" altLang="zh-TW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15~24</a:t>
            </a: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歲的一代，該族群的網路行為特色：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即時通軟體的使用從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2010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年到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2011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年</a:t>
            </a:r>
            <a:r>
              <a:rPr lang="zh-TW" altLang="en-US" sz="2400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下降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42%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Email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2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</a:t>
            </a:r>
            <a:r>
              <a:rPr lang="zh-TW" altLang="en-US" sz="5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的使用從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2010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年到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2011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</a:t>
            </a:r>
            <a:r>
              <a:rPr lang="zh-TW" altLang="en-US" sz="2400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下降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22%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社群網路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的運用從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2010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年到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2011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</a:t>
            </a:r>
            <a:r>
              <a:rPr lang="zh-TW" altLang="en-US" sz="2400" u="sng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增加 </a:t>
            </a:r>
            <a:r>
              <a:rPr lang="en-US" altLang="zh-TW" sz="2400" u="sng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34%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309938"/>
            <a:ext cx="73215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矩形 8"/>
          <p:cNvSpPr>
            <a:spLocks noChangeArrowheads="1"/>
          </p:cNvSpPr>
          <p:nvPr/>
        </p:nvSpPr>
        <p:spPr bwMode="auto">
          <a:xfrm>
            <a:off x="1276971" y="6550223"/>
            <a:ext cx="684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Source: comScore Media Metrix, Worldwide, October 2011 vs. July 2010 </a:t>
            </a:r>
            <a:endParaRPr lang="zh-TW" altLang="en-US" sz="14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optenreviews.com/i/rev/misc/articles/5834/30-statistics-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56188"/>
            <a:ext cx="207168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標題 4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青少年的社群網路 </a:t>
            </a:r>
            <a:r>
              <a:rPr lang="en-US" altLang="zh-TW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</a:t>
            </a:r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臉書</a:t>
            </a:r>
            <a:r>
              <a:rPr lang="en-US" altLang="zh-TW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)</a:t>
            </a:r>
            <a:r>
              <a:rPr lang="zh-TW" altLang="en-US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行為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14313" y="1000125"/>
            <a:ext cx="8786812" cy="5453063"/>
          </a:xfrm>
        </p:spPr>
        <p:txBody>
          <a:bodyPr/>
          <a:lstStyle/>
          <a:p>
            <a:pPr>
              <a:defRPr/>
            </a:pP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平均有 </a:t>
            </a:r>
            <a:r>
              <a:rPr lang="en-US" altLang="zh-TW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位臉書朋友 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37%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會每天傳訊息給朋友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86%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會在朋友的塗鴉牆留言</a:t>
            </a:r>
            <a:endParaRPr lang="en-US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83%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會在朋友張貼的照片上留言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58%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會利用臉書的即時通訊功能傳送訊息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52%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會傳送群組訊息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55%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會把個人資訊（如照片、身體特徵）提供給不認識的人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29%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會張貼批評他人、謠言的文字或他人難堪的照片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24%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的青少年曾被他人公開其私密或難堪的資訊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29%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曾在臉書上被陌生人接觸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22% </a:t>
            </a:r>
            <a:r>
              <a:rPr lang="zh-TW" altLang="en-US" sz="2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有被網路惡作劇的經驗</a:t>
            </a:r>
            <a:endParaRPr lang="en-US" altLang="zh-TW" sz="2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032" y="5877272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200" b="1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Source</a:t>
            </a:r>
            <a:r>
              <a:rPr lang="en-US" sz="1200" b="1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:</a:t>
            </a:r>
            <a:endParaRPr lang="en-US" sz="1200" dirty="0">
              <a:solidFill>
                <a:srgbClr val="0070C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Social Media and Young Adults, Feb. 2010, Pew Internet &amp; American Life Project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Global Insights Into Family Life Online, June 2010, Norton/Symantec &amp; </a:t>
            </a:r>
            <a:r>
              <a:rPr lang="en-US" sz="1200" dirty="0" err="1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StrategyOne</a:t>
            </a:r>
            <a:endParaRPr lang="en-US" sz="1200" dirty="0">
              <a:solidFill>
                <a:srgbClr val="0070C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Teen/Mom Internet Safety Survey, Oct. 2008, McAfee &amp; Harris Interactive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臺灣學童手機使用狀況調查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98170"/>
              </p:ext>
            </p:extLst>
          </p:nvPr>
        </p:nvGraphicFramePr>
        <p:xfrm>
          <a:off x="457200" y="1000125"/>
          <a:ext cx="4043363" cy="545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文字方塊 1"/>
          <p:cNvSpPr txBox="1">
            <a:spLocks noChangeArrowheads="1"/>
          </p:cNvSpPr>
          <p:nvPr/>
        </p:nvSpPr>
        <p:spPr bwMode="auto">
          <a:xfrm>
            <a:off x="692150" y="6309320"/>
            <a:ext cx="77771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資料來源：兒童福利聯盟文教基金會，台灣學童手機使用狀況調查報告，</a:t>
            </a:r>
            <a:r>
              <a:rPr lang="en-US" altLang="zh-TW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2011</a:t>
            </a:r>
            <a:r>
              <a:rPr lang="zh-TW" alt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</a:t>
            </a:r>
            <a:r>
              <a:rPr lang="en-US" altLang="zh-TW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12</a:t>
            </a:r>
            <a:r>
              <a:rPr lang="zh-TW" alt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月</a:t>
            </a:r>
            <a:r>
              <a:rPr lang="en-US" altLang="zh-TW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21</a:t>
            </a:r>
            <a:r>
              <a:rPr lang="zh-TW" altLang="en-US" sz="1200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日</a:t>
            </a:r>
          </a:p>
        </p:txBody>
      </p:sp>
      <p:grpSp>
        <p:nvGrpSpPr>
          <p:cNvPr id="23558" name="群組 47"/>
          <p:cNvGrpSpPr>
            <a:grpSpLocks/>
          </p:cNvGrpSpPr>
          <p:nvPr/>
        </p:nvGrpSpPr>
        <p:grpSpPr bwMode="auto">
          <a:xfrm>
            <a:off x="4364415" y="981075"/>
            <a:ext cx="4672081" cy="5449888"/>
            <a:chOff x="4365002" y="980728"/>
            <a:chExt cx="4671597" cy="5449887"/>
          </a:xfrm>
        </p:grpSpPr>
        <p:sp>
          <p:nvSpPr>
            <p:cNvPr id="2355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8024" y="980728"/>
              <a:ext cx="4043362" cy="544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pic>
          <p:nvPicPr>
            <p:cNvPr id="23560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26" y="5834063"/>
              <a:ext cx="107156" cy="40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30" y="5129213"/>
              <a:ext cx="119063" cy="4095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26" y="4435475"/>
              <a:ext cx="750094" cy="40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30" y="3730625"/>
              <a:ext cx="833438" cy="40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26" y="3036888"/>
              <a:ext cx="845344" cy="40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30" y="2420888"/>
              <a:ext cx="1785938" cy="40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33" y="1804814"/>
              <a:ext cx="2155031" cy="400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6593436" y="1665320"/>
              <a:ext cx="9525" cy="4644000"/>
            </a:xfrm>
            <a:prstGeom prst="rect">
              <a:avLst/>
            </a:prstGeom>
            <a:solidFill>
              <a:srgbClr val="868686"/>
            </a:solidFill>
            <a:ln w="9525">
              <a:solidFill>
                <a:srgbClr val="86868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6764886" y="5975350"/>
              <a:ext cx="5305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2.80%</a:t>
              </a:r>
              <a:endParaRPr lang="zh-TW" altLang="zh-TW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6774411" y="5272088"/>
              <a:ext cx="5305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3.10%</a:t>
              </a:r>
              <a:endParaRPr lang="zh-TW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7456251" y="4568825"/>
              <a:ext cx="6443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19.40%</a:t>
              </a:r>
              <a:endParaRPr lang="zh-TW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7528251" y="3854450"/>
              <a:ext cx="6443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21.60%</a:t>
              </a:r>
              <a:endParaRPr lang="zh-TW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7528251" y="3132138"/>
              <a:ext cx="6443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21.70%</a:t>
              </a:r>
              <a:endParaRPr lang="zh-TW" altLang="zh-TW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3" name="Rectangle 19"/>
            <p:cNvSpPr>
              <a:spLocks noChangeArrowheads="1"/>
            </p:cNvSpPr>
            <p:nvPr/>
          </p:nvSpPr>
          <p:spPr bwMode="auto">
            <a:xfrm>
              <a:off x="8392258" y="2544713"/>
              <a:ext cx="6443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45.90%</a:t>
              </a:r>
              <a:endParaRPr lang="zh-TW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4" name="Rectangle 20"/>
            <p:cNvSpPr>
              <a:spLocks noChangeArrowheads="1"/>
            </p:cNvSpPr>
            <p:nvPr/>
          </p:nvSpPr>
          <p:spPr bwMode="auto">
            <a:xfrm>
              <a:off x="8392259" y="1556445"/>
              <a:ext cx="6443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55.40%</a:t>
              </a:r>
              <a:endParaRPr lang="zh-TW" altLang="zh-TW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5" name="Rectangle 21"/>
            <p:cNvSpPr>
              <a:spLocks noChangeArrowheads="1"/>
            </p:cNvSpPr>
            <p:nvPr/>
          </p:nvSpPr>
          <p:spPr bwMode="auto">
            <a:xfrm>
              <a:off x="4365003" y="5803900"/>
              <a:ext cx="216872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用手機回覆色情簡訊或來電，或主動撥打色情電話</a:t>
              </a:r>
              <a:endParaRPr lang="zh-TW" altLang="zh-TW" sz="1400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6" name="Rectangle 22"/>
            <p:cNvSpPr>
              <a:spLocks noChangeArrowheads="1"/>
            </p:cNvSpPr>
            <p:nvPr/>
          </p:nvSpPr>
          <p:spPr bwMode="auto">
            <a:xfrm>
              <a:off x="4995863" y="60706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7" name="Rectangle 23"/>
            <p:cNvSpPr>
              <a:spLocks noChangeArrowheads="1"/>
            </p:cNvSpPr>
            <p:nvPr/>
          </p:nvSpPr>
          <p:spPr bwMode="auto">
            <a:xfrm>
              <a:off x="4717160" y="5146358"/>
              <a:ext cx="1800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用手機下載色情遊戲或瀏覽色情網站</a:t>
              </a:r>
              <a:endParaRPr lang="zh-TW" altLang="zh-TW" sz="14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8" name="Rectangle 24"/>
            <p:cNvSpPr>
              <a:spLocks noChangeArrowheads="1"/>
            </p:cNvSpPr>
            <p:nvPr/>
          </p:nvSpPr>
          <p:spPr bwMode="auto">
            <a:xfrm>
              <a:off x="5453063" y="536733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79" name="Rectangle 25"/>
            <p:cNvSpPr>
              <a:spLocks noChangeArrowheads="1"/>
            </p:cNvSpPr>
            <p:nvPr/>
          </p:nvSpPr>
          <p:spPr bwMode="auto">
            <a:xfrm>
              <a:off x="4717160" y="4446256"/>
              <a:ext cx="1800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用手機回覆過陌生、沒看過的來電或簡訊</a:t>
              </a:r>
              <a:endParaRPr lang="zh-TW" altLang="zh-TW" sz="14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0" name="Rectangle 26"/>
            <p:cNvSpPr>
              <a:spLocks noChangeArrowheads="1"/>
            </p:cNvSpPr>
            <p:nvPr/>
          </p:nvSpPr>
          <p:spPr bwMode="auto">
            <a:xfrm>
              <a:off x="4860032" y="458112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1" name="Rectangle 27"/>
            <p:cNvSpPr>
              <a:spLocks noChangeArrowheads="1"/>
            </p:cNvSpPr>
            <p:nvPr/>
          </p:nvSpPr>
          <p:spPr bwMode="auto">
            <a:xfrm>
              <a:off x="4717160" y="3743172"/>
              <a:ext cx="1800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把手機號碼給過網路上認識的朋友</a:t>
              </a:r>
              <a:endParaRPr lang="zh-TW" altLang="zh-TW" sz="14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2" name="Rectangle 28"/>
            <p:cNvSpPr>
              <a:spLocks noChangeArrowheads="1"/>
            </p:cNvSpPr>
            <p:nvPr/>
          </p:nvSpPr>
          <p:spPr bwMode="auto">
            <a:xfrm>
              <a:off x="4860032" y="3933056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3" name="Rectangle 29"/>
            <p:cNvSpPr>
              <a:spLocks noChangeArrowheads="1"/>
            </p:cNvSpPr>
            <p:nvPr/>
          </p:nvSpPr>
          <p:spPr bwMode="auto">
            <a:xfrm>
              <a:off x="4365002" y="3008312"/>
              <a:ext cx="215215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用手機回覆電話交友簡訊或來電，或主動撥打交友電話</a:t>
              </a:r>
              <a:endParaRPr lang="zh-TW" altLang="zh-TW" sz="1400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4" name="Rectangle 30"/>
            <p:cNvSpPr>
              <a:spLocks noChangeArrowheads="1"/>
            </p:cNvSpPr>
            <p:nvPr/>
          </p:nvSpPr>
          <p:spPr bwMode="auto">
            <a:xfrm>
              <a:off x="4843463" y="327501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4579252" y="2525663"/>
              <a:ext cx="1974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在網路上填寫過手機號碼</a:t>
              </a:r>
              <a:endParaRPr lang="zh-TW" altLang="zh-TW" sz="2000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6" name="Rectangle 32"/>
            <p:cNvSpPr>
              <a:spLocks noChangeArrowheads="1"/>
            </p:cNvSpPr>
            <p:nvPr/>
          </p:nvSpPr>
          <p:spPr bwMode="auto">
            <a:xfrm>
              <a:off x="4365004" y="1795314"/>
              <a:ext cx="21521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手機曾收過奇怪的電話或簡訊</a:t>
              </a:r>
              <a:r>
                <a:rPr lang="en-US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(</a:t>
              </a:r>
              <a:r>
                <a:rPr lang="zh-TW" altLang="en-US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如色情、詐騙、行銷</a:t>
              </a:r>
              <a:r>
                <a:rPr lang="en-US" altLang="zh-TW" sz="1400" dirty="0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)</a:t>
              </a:r>
              <a:endParaRPr lang="zh-TW" altLang="zh-TW" sz="1400" dirty="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4860032" y="1844824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  <p:sp>
          <p:nvSpPr>
            <p:cNvPr id="23588" name="Rectangle 34"/>
            <p:cNvSpPr>
              <a:spLocks noChangeArrowheads="1"/>
            </p:cNvSpPr>
            <p:nvPr/>
          </p:nvSpPr>
          <p:spPr bwMode="auto">
            <a:xfrm>
              <a:off x="5868144" y="1124744"/>
              <a:ext cx="18466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800" b="1">
                  <a:solidFill>
                    <a:srgbClr val="0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學童危險手機行為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EDE4803-621E-435A-BC47-8F885C321F7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青少年使用社群網路的正面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影響</a:t>
            </a:r>
            <a:endParaRPr lang="en-CA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30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花較多時間在臉書上的青少年對於其線上朋友或同儕，較能夠展現虛擬同理心</a:t>
            </a:r>
            <a:r>
              <a:rPr lang="en-US" altLang="zh-TW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</a:t>
            </a:r>
            <a:r>
              <a:rPr lang="en-CA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virtual empathy</a:t>
            </a:r>
            <a:r>
              <a:rPr lang="en-US" altLang="zh-TW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線上的社群世界可幫助個性較為內向的青少年，在</a:t>
            </a:r>
            <a:r>
              <a:rPr lang="en-US" altLang="zh-TW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“</a:t>
            </a: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安全</a:t>
            </a:r>
            <a:r>
              <a:rPr lang="en-US" altLang="zh-TW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”</a:t>
            </a: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的電腦螢幕後，學習與他人進行互動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社群網站可用來記錄學校的研究過程、或鼓勵實驗性質的內容創作，其提供共同興趣者分享與交換意見的平台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社群網路服務可做為足以吸引學生族群目光的教學工具</a:t>
            </a:r>
            <a:endParaRPr lang="en-US" altLang="zh-TW" sz="28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5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青少年使用社群網路的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負面影響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000125"/>
            <a:ext cx="4043363" cy="54530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智慧型手機與社群網路的使用風險</a:t>
            </a:r>
            <a:endParaRPr lang="en-US" altLang="zh-TW" dirty="0" smtClean="0">
              <a:solidFill>
                <a:srgbClr val="0070C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70C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隱私權侵害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不當言論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惡意程式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身分遭竊取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>
              <a:defRPr/>
            </a:pP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沉迷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26628" name="Picture 7" descr="http://farm6.staticflickr.com/5235/5886225374_c57c6c1966.jpg"/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" b="4790"/>
          <a:stretch>
            <a:fillRect/>
          </a:stretch>
        </p:blipFill>
        <p:spPr>
          <a:xfrm>
            <a:off x="4643438" y="1011238"/>
            <a:ext cx="3959225" cy="2643187"/>
          </a:xfrm>
          <a:noFill/>
        </p:spPr>
      </p:pic>
      <p:pic>
        <p:nvPicPr>
          <p:cNvPr id="26630" name="圖片 15" descr="http://www.google.com.tw/mobile/latitude/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10025"/>
            <a:ext cx="39592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矩形 14"/>
          <p:cNvSpPr>
            <a:spLocks noChangeArrowheads="1"/>
          </p:cNvSpPr>
          <p:nvPr/>
        </p:nvSpPr>
        <p:spPr bwMode="auto">
          <a:xfrm>
            <a:off x="4714875" y="6367463"/>
            <a:ext cx="1295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圖像來源：</a:t>
            </a:r>
            <a:r>
              <a:rPr lang="en-US" altLang="zh-TW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Google </a:t>
            </a:r>
            <a:endParaRPr lang="zh-TW" altLang="en-US" sz="100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643438" y="3643313"/>
            <a:ext cx="4357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by </a:t>
            </a:r>
            <a:r>
              <a:rPr lang="en-US" altLang="en-US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Goiabarea</a:t>
            </a:r>
            <a:r>
              <a:rPr lang="zh-TW" altLang="en-US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en-US" altLang="zh-TW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(CC BY 2.0) </a:t>
            </a:r>
            <a:r>
              <a:rPr lang="en-US" altLang="en-US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http://www.flickr.com/photos/goiabarea</a:t>
            </a:r>
            <a:r>
              <a:rPr lang="en-US" altLang="zh-TW" sz="100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/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EDE4803-621E-435A-BC47-8F885C321F7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23"/>
          <p:cNvGrpSpPr>
            <a:grpSpLocks/>
          </p:cNvGrpSpPr>
          <p:nvPr/>
        </p:nvGrpSpPr>
        <p:grpSpPr bwMode="auto">
          <a:xfrm>
            <a:off x="4572000" y="4929188"/>
            <a:ext cx="1500188" cy="1785937"/>
            <a:chOff x="5500694" y="142852"/>
            <a:chExt cx="2071702" cy="2466312"/>
          </a:xfrm>
        </p:grpSpPr>
        <p:pic>
          <p:nvPicPr>
            <p:cNvPr id="27696" name="Picture 12" descr="Fan - Good Facebook Phot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142852"/>
              <a:ext cx="2071702" cy="246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7" name="矩形 22"/>
            <p:cNvSpPr>
              <a:spLocks noChangeArrowheads="1"/>
            </p:cNvSpPr>
            <p:nvPr/>
          </p:nvSpPr>
          <p:spPr bwMode="auto">
            <a:xfrm>
              <a:off x="6881830" y="1031197"/>
              <a:ext cx="493261" cy="101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啦啦隊</a:t>
              </a:r>
            </a:p>
          </p:txBody>
        </p:sp>
      </p:grpSp>
      <p:grpSp>
        <p:nvGrpSpPr>
          <p:cNvPr id="27651" name="群組 10"/>
          <p:cNvGrpSpPr>
            <a:grpSpLocks/>
          </p:cNvGrpSpPr>
          <p:nvPr/>
        </p:nvGrpSpPr>
        <p:grpSpPr bwMode="auto">
          <a:xfrm>
            <a:off x="500063" y="5214938"/>
            <a:ext cx="1571625" cy="1498600"/>
            <a:chOff x="571472" y="3065236"/>
            <a:chExt cx="2113030" cy="2016042"/>
          </a:xfrm>
        </p:grpSpPr>
        <p:pic>
          <p:nvPicPr>
            <p:cNvPr id="27694" name="Picture 4" descr="Leadership - Good Facebook Phot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3065236"/>
              <a:ext cx="1643074" cy="201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5" name="矩形 9"/>
            <p:cNvSpPr>
              <a:spLocks noChangeArrowheads="1"/>
            </p:cNvSpPr>
            <p:nvPr/>
          </p:nvSpPr>
          <p:spPr bwMode="auto">
            <a:xfrm>
              <a:off x="1357290" y="4283180"/>
              <a:ext cx="1327212" cy="703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擔任班長或領隊</a:t>
              </a:r>
            </a:p>
          </p:txBody>
        </p:sp>
      </p:grpSp>
      <p:sp>
        <p:nvSpPr>
          <p:cNvPr id="27652" name="標題 1"/>
          <p:cNvSpPr>
            <a:spLocks noGrp="1"/>
          </p:cNvSpPr>
          <p:nvPr>
            <p:ph type="title"/>
          </p:nvPr>
        </p:nvSpPr>
        <p:spPr>
          <a:xfrm>
            <a:off x="285750" y="76200"/>
            <a:ext cx="8707438" cy="685800"/>
          </a:xfrm>
        </p:spPr>
        <p:txBody>
          <a:bodyPr/>
          <a:lstStyle/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和孩子討論哪些照片適合放在網路上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?</a:t>
            </a:r>
            <a:endParaRPr lang="zh-TW" altLang="en-US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7654" name="矩形 6"/>
          <p:cNvSpPr>
            <a:spLocks noChangeArrowheads="1"/>
          </p:cNvSpPr>
          <p:nvPr/>
        </p:nvSpPr>
        <p:spPr bwMode="auto">
          <a:xfrm>
            <a:off x="571500" y="928688"/>
            <a:ext cx="78889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15 Facebook Photos That Make You Look Good , by Laura </a:t>
            </a:r>
            <a:r>
              <a:rPr lang="en-US" altLang="zh-TW" sz="1800" i="1" dirty="0" err="1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Reyome</a:t>
            </a:r>
            <a:endParaRPr lang="zh-TW" altLang="en-US" sz="1800" i="1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grpSp>
        <p:nvGrpSpPr>
          <p:cNvPr id="27655" name="群組 31"/>
          <p:cNvGrpSpPr>
            <a:grpSpLocks/>
          </p:cNvGrpSpPr>
          <p:nvPr/>
        </p:nvGrpSpPr>
        <p:grpSpPr bwMode="auto">
          <a:xfrm>
            <a:off x="1638300" y="1308100"/>
            <a:ext cx="1631950" cy="2192338"/>
            <a:chOff x="2714612" y="1127021"/>
            <a:chExt cx="1805898" cy="2426849"/>
          </a:xfrm>
        </p:grpSpPr>
        <p:pic>
          <p:nvPicPr>
            <p:cNvPr id="27692" name="Picture 4" descr="Sports Star - Good Facebook Phot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1489846"/>
              <a:ext cx="1581225" cy="206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3" name="文字方塊 7"/>
            <p:cNvSpPr txBox="1">
              <a:spLocks noChangeArrowheads="1"/>
            </p:cNvSpPr>
            <p:nvPr/>
          </p:nvSpPr>
          <p:spPr bwMode="auto">
            <a:xfrm>
              <a:off x="2844993" y="1127021"/>
              <a:ext cx="1675517" cy="3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為球隊爭取榮譽</a:t>
              </a:r>
            </a:p>
          </p:txBody>
        </p:sp>
      </p:grpSp>
      <p:grpSp>
        <p:nvGrpSpPr>
          <p:cNvPr id="27656" name="群組 28"/>
          <p:cNvGrpSpPr>
            <a:grpSpLocks/>
          </p:cNvGrpSpPr>
          <p:nvPr/>
        </p:nvGrpSpPr>
        <p:grpSpPr bwMode="auto">
          <a:xfrm>
            <a:off x="7353300" y="1571625"/>
            <a:ext cx="1576388" cy="1928813"/>
            <a:chOff x="214282" y="3500436"/>
            <a:chExt cx="2119206" cy="2592301"/>
          </a:xfrm>
        </p:grpSpPr>
        <p:pic>
          <p:nvPicPr>
            <p:cNvPr id="27690" name="Picture 6" descr="World Traveler - Good Facebook Phot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500436"/>
              <a:ext cx="2119206" cy="259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1" name="文字方塊 9"/>
            <p:cNvSpPr txBox="1">
              <a:spLocks noChangeArrowheads="1"/>
            </p:cNvSpPr>
            <p:nvPr/>
          </p:nvSpPr>
          <p:spPr bwMode="auto">
            <a:xfrm>
              <a:off x="1277350" y="3788469"/>
              <a:ext cx="709850" cy="128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四處旅行</a:t>
              </a:r>
            </a:p>
          </p:txBody>
        </p:sp>
      </p:grpSp>
      <p:grpSp>
        <p:nvGrpSpPr>
          <p:cNvPr id="27657" name="群組 29"/>
          <p:cNvGrpSpPr>
            <a:grpSpLocks/>
          </p:cNvGrpSpPr>
          <p:nvPr/>
        </p:nvGrpSpPr>
        <p:grpSpPr bwMode="auto">
          <a:xfrm>
            <a:off x="4138613" y="1428750"/>
            <a:ext cx="1476375" cy="1857375"/>
            <a:chOff x="2436526" y="4572005"/>
            <a:chExt cx="1635409" cy="2056387"/>
          </a:xfrm>
        </p:grpSpPr>
        <p:pic>
          <p:nvPicPr>
            <p:cNvPr id="27688" name="Picture 8" descr="The Artist - Good Facebook Phot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526" y="5046555"/>
              <a:ext cx="1582069" cy="158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9" name="文字方塊 11"/>
            <p:cNvSpPr txBox="1">
              <a:spLocks noChangeArrowheads="1"/>
            </p:cNvSpPr>
            <p:nvPr/>
          </p:nvSpPr>
          <p:spPr bwMode="auto">
            <a:xfrm>
              <a:off x="2594733" y="4572005"/>
              <a:ext cx="1477202" cy="3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藝術創作</a:t>
              </a:r>
            </a:p>
          </p:txBody>
        </p:sp>
      </p:grpSp>
      <p:grpSp>
        <p:nvGrpSpPr>
          <p:cNvPr id="27658" name="群組 27"/>
          <p:cNvGrpSpPr>
            <a:grpSpLocks/>
          </p:cNvGrpSpPr>
          <p:nvPr/>
        </p:nvGrpSpPr>
        <p:grpSpPr bwMode="auto">
          <a:xfrm>
            <a:off x="1863725" y="3357563"/>
            <a:ext cx="2136775" cy="1857375"/>
            <a:chOff x="3921084" y="4500571"/>
            <a:chExt cx="2365670" cy="2056367"/>
          </a:xfrm>
        </p:grpSpPr>
        <p:pic>
          <p:nvPicPr>
            <p:cNvPr id="27686" name="Picture 10" descr="The Formal - Good Facebook Phot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084" y="4776772"/>
              <a:ext cx="2365670" cy="178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7" name="矩形 13"/>
            <p:cNvSpPr>
              <a:spLocks noChangeArrowheads="1"/>
            </p:cNvSpPr>
            <p:nvPr/>
          </p:nvSpPr>
          <p:spPr bwMode="auto">
            <a:xfrm>
              <a:off x="4388337" y="4500571"/>
              <a:ext cx="1397238" cy="3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參加畢業舞會</a:t>
              </a:r>
            </a:p>
          </p:txBody>
        </p:sp>
      </p:grpSp>
      <p:grpSp>
        <p:nvGrpSpPr>
          <p:cNvPr id="27659" name="群組 30"/>
          <p:cNvGrpSpPr>
            <a:grpSpLocks/>
          </p:cNvGrpSpPr>
          <p:nvPr/>
        </p:nvGrpSpPr>
        <p:grpSpPr bwMode="auto">
          <a:xfrm>
            <a:off x="3067050" y="1428750"/>
            <a:ext cx="1143000" cy="1857375"/>
            <a:chOff x="7429520" y="1357298"/>
            <a:chExt cx="1357322" cy="2206277"/>
          </a:xfrm>
        </p:grpSpPr>
        <p:pic>
          <p:nvPicPr>
            <p:cNvPr id="27684" name="Picture 12" descr="Musician - Good Facebook Photo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1500175"/>
              <a:ext cx="1181297" cy="206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5" name="文字方塊 15"/>
            <p:cNvSpPr txBox="1">
              <a:spLocks noChangeArrowheads="1"/>
            </p:cNvSpPr>
            <p:nvPr/>
          </p:nvSpPr>
          <p:spPr bwMode="auto">
            <a:xfrm>
              <a:off x="7500958" y="1357298"/>
              <a:ext cx="1285884" cy="36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音樂表演</a:t>
              </a:r>
            </a:p>
          </p:txBody>
        </p:sp>
      </p:grpSp>
      <p:grpSp>
        <p:nvGrpSpPr>
          <p:cNvPr id="27660" name="群組 18"/>
          <p:cNvGrpSpPr>
            <a:grpSpLocks/>
          </p:cNvGrpSpPr>
          <p:nvPr/>
        </p:nvGrpSpPr>
        <p:grpSpPr bwMode="auto">
          <a:xfrm>
            <a:off x="4143375" y="3357563"/>
            <a:ext cx="1597025" cy="1643062"/>
            <a:chOff x="7008546" y="3809151"/>
            <a:chExt cx="1768082" cy="1819112"/>
          </a:xfrm>
        </p:grpSpPr>
        <p:pic>
          <p:nvPicPr>
            <p:cNvPr id="27682" name="Picture 14" descr="Volunteer Work - Good Facebook Phot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546" y="3809151"/>
              <a:ext cx="1614461" cy="18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3" name="矩形 17"/>
            <p:cNvSpPr>
              <a:spLocks noChangeArrowheads="1"/>
            </p:cNvSpPr>
            <p:nvPr/>
          </p:nvSpPr>
          <p:spPr bwMode="auto">
            <a:xfrm>
              <a:off x="7957648" y="4600069"/>
              <a:ext cx="818980" cy="3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做好事</a:t>
              </a:r>
            </a:p>
          </p:txBody>
        </p:sp>
      </p:grpSp>
      <p:grpSp>
        <p:nvGrpSpPr>
          <p:cNvPr id="27661" name="群組 24"/>
          <p:cNvGrpSpPr>
            <a:grpSpLocks/>
          </p:cNvGrpSpPr>
          <p:nvPr/>
        </p:nvGrpSpPr>
        <p:grpSpPr bwMode="auto">
          <a:xfrm>
            <a:off x="5710238" y="1495425"/>
            <a:ext cx="1643062" cy="1719263"/>
            <a:chOff x="5000629" y="1142984"/>
            <a:chExt cx="1818468" cy="1902888"/>
          </a:xfrm>
        </p:grpSpPr>
        <p:pic>
          <p:nvPicPr>
            <p:cNvPr id="27680" name="Picture 18" descr="Team Player - Good Facebook Photo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9" y="1500174"/>
              <a:ext cx="1818468" cy="154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文字方塊 23"/>
            <p:cNvSpPr txBox="1">
              <a:spLocks noChangeArrowheads="1"/>
            </p:cNvSpPr>
            <p:nvPr/>
          </p:nvSpPr>
          <p:spPr bwMode="auto">
            <a:xfrm>
              <a:off x="5000632" y="1142984"/>
              <a:ext cx="1818465" cy="3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團隊精神</a:t>
              </a:r>
            </a:p>
          </p:txBody>
        </p:sp>
      </p:grpSp>
      <p:grpSp>
        <p:nvGrpSpPr>
          <p:cNvPr id="27662" name="群組 26"/>
          <p:cNvGrpSpPr>
            <a:grpSpLocks/>
          </p:cNvGrpSpPr>
          <p:nvPr/>
        </p:nvGrpSpPr>
        <p:grpSpPr bwMode="auto">
          <a:xfrm>
            <a:off x="138113" y="1285875"/>
            <a:ext cx="1727200" cy="2317750"/>
            <a:chOff x="642910" y="1056192"/>
            <a:chExt cx="2071702" cy="2567186"/>
          </a:xfrm>
        </p:grpSpPr>
        <p:pic>
          <p:nvPicPr>
            <p:cNvPr id="27678" name="Picture 2" descr="Winning an Award - Good Facebook Phot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1214422"/>
              <a:ext cx="2071702" cy="240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矩形 25"/>
            <p:cNvSpPr>
              <a:spLocks noChangeArrowheads="1"/>
            </p:cNvSpPr>
            <p:nvPr/>
          </p:nvSpPr>
          <p:spPr bwMode="auto">
            <a:xfrm>
              <a:off x="823307" y="1056192"/>
              <a:ext cx="1789093" cy="340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獲得第一名獎牌</a:t>
              </a:r>
            </a:p>
          </p:txBody>
        </p:sp>
      </p:grpSp>
      <p:grpSp>
        <p:nvGrpSpPr>
          <p:cNvPr id="27663" name="群組 6"/>
          <p:cNvGrpSpPr>
            <a:grpSpLocks/>
          </p:cNvGrpSpPr>
          <p:nvPr/>
        </p:nvGrpSpPr>
        <p:grpSpPr bwMode="auto">
          <a:xfrm>
            <a:off x="285750" y="3605213"/>
            <a:ext cx="1703388" cy="1466850"/>
            <a:chOff x="357156" y="642924"/>
            <a:chExt cx="1703236" cy="1466454"/>
          </a:xfrm>
        </p:grpSpPr>
        <p:pic>
          <p:nvPicPr>
            <p:cNvPr id="27676" name="Picture 2" descr="Mentor - Good Facebook Photo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6" y="642924"/>
              <a:ext cx="1643087" cy="146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矩形 5"/>
            <p:cNvSpPr>
              <a:spLocks noChangeArrowheads="1"/>
            </p:cNvSpPr>
            <p:nvPr/>
          </p:nvSpPr>
          <p:spPr bwMode="auto">
            <a:xfrm>
              <a:off x="845937" y="642925"/>
              <a:ext cx="1214455" cy="3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擔任小老師</a:t>
              </a:r>
            </a:p>
          </p:txBody>
        </p:sp>
      </p:grpSp>
      <p:grpSp>
        <p:nvGrpSpPr>
          <p:cNvPr id="27664" name="群組 20"/>
          <p:cNvGrpSpPr>
            <a:grpSpLocks/>
          </p:cNvGrpSpPr>
          <p:nvPr/>
        </p:nvGrpSpPr>
        <p:grpSpPr bwMode="auto">
          <a:xfrm>
            <a:off x="5857875" y="3357563"/>
            <a:ext cx="1333500" cy="1747837"/>
            <a:chOff x="3214681" y="1619896"/>
            <a:chExt cx="1898133" cy="2488726"/>
          </a:xfrm>
        </p:grpSpPr>
        <p:pic>
          <p:nvPicPr>
            <p:cNvPr id="27674" name="Picture 10" descr="Siblings - Good Facebook Photo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1" y="1619896"/>
              <a:ext cx="1729666" cy="248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矩形 19"/>
            <p:cNvSpPr>
              <a:spLocks noChangeArrowheads="1"/>
            </p:cNvSpPr>
            <p:nvPr/>
          </p:nvSpPr>
          <p:spPr bwMode="auto">
            <a:xfrm>
              <a:off x="4082695" y="1619896"/>
              <a:ext cx="1030119" cy="43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好朋友</a:t>
              </a:r>
            </a:p>
          </p:txBody>
        </p:sp>
      </p:grpSp>
      <p:grpSp>
        <p:nvGrpSpPr>
          <p:cNvPr id="27665" name="群組 17"/>
          <p:cNvGrpSpPr>
            <a:grpSpLocks/>
          </p:cNvGrpSpPr>
          <p:nvPr/>
        </p:nvGrpSpPr>
        <p:grpSpPr bwMode="auto">
          <a:xfrm>
            <a:off x="7286625" y="3643313"/>
            <a:ext cx="1714500" cy="1536700"/>
            <a:chOff x="6715140" y="2000240"/>
            <a:chExt cx="2214578" cy="1928826"/>
          </a:xfrm>
        </p:grpSpPr>
        <p:pic>
          <p:nvPicPr>
            <p:cNvPr id="27672" name="Picture 8" descr="Scientist - Good Facebook Photo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2000240"/>
              <a:ext cx="1968190" cy="19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3" name="矩形 16"/>
            <p:cNvSpPr>
              <a:spLocks noChangeArrowheads="1"/>
            </p:cNvSpPr>
            <p:nvPr/>
          </p:nvSpPr>
          <p:spPr bwMode="auto">
            <a:xfrm>
              <a:off x="7643833" y="3143248"/>
              <a:ext cx="1285885" cy="65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參加科展獲獎</a:t>
              </a:r>
            </a:p>
          </p:txBody>
        </p:sp>
      </p:grpSp>
      <p:grpSp>
        <p:nvGrpSpPr>
          <p:cNvPr id="27666" name="群組 1"/>
          <p:cNvGrpSpPr>
            <a:grpSpLocks/>
          </p:cNvGrpSpPr>
          <p:nvPr/>
        </p:nvGrpSpPr>
        <p:grpSpPr bwMode="auto">
          <a:xfrm>
            <a:off x="2000250" y="5138738"/>
            <a:ext cx="2500313" cy="1576387"/>
            <a:chOff x="4429124" y="2928934"/>
            <a:chExt cx="2696639" cy="1618964"/>
          </a:xfrm>
        </p:grpSpPr>
        <p:pic>
          <p:nvPicPr>
            <p:cNvPr id="27670" name="Picture 16" descr="Actor - Good Facebook Photo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2928934"/>
              <a:ext cx="2500330" cy="161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矩形 3"/>
            <p:cNvSpPr>
              <a:spLocks noChangeArrowheads="1"/>
            </p:cNvSpPr>
            <p:nvPr/>
          </p:nvSpPr>
          <p:spPr bwMode="auto">
            <a:xfrm>
              <a:off x="6663482" y="3374600"/>
              <a:ext cx="462281" cy="97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戲劇演出</a:t>
              </a:r>
            </a:p>
          </p:txBody>
        </p:sp>
      </p:grpSp>
      <p:grpSp>
        <p:nvGrpSpPr>
          <p:cNvPr id="27667" name="群組 13"/>
          <p:cNvGrpSpPr>
            <a:grpSpLocks/>
          </p:cNvGrpSpPr>
          <p:nvPr/>
        </p:nvGrpSpPr>
        <p:grpSpPr bwMode="auto">
          <a:xfrm>
            <a:off x="6653213" y="5086350"/>
            <a:ext cx="1847850" cy="1643063"/>
            <a:chOff x="6572264" y="4357694"/>
            <a:chExt cx="2571737" cy="2286736"/>
          </a:xfrm>
        </p:grpSpPr>
        <p:pic>
          <p:nvPicPr>
            <p:cNvPr id="27668" name="Picture 6" descr="Outdoor Activities - Good Facebook Photo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4357694"/>
              <a:ext cx="2309834" cy="228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矩形 12"/>
            <p:cNvSpPr>
              <a:spLocks noChangeArrowheads="1"/>
            </p:cNvSpPr>
            <p:nvPr/>
          </p:nvSpPr>
          <p:spPr bwMode="auto">
            <a:xfrm>
              <a:off x="7286645" y="6000768"/>
              <a:ext cx="1857356" cy="42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參加野外活動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979196-C99C-4B47-951C-D5B2B15985F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619183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群組 36"/>
          <p:cNvGrpSpPr>
            <a:grpSpLocks/>
          </p:cNvGrpSpPr>
          <p:nvPr/>
        </p:nvGrpSpPr>
        <p:grpSpPr bwMode="auto">
          <a:xfrm>
            <a:off x="2357438" y="3929063"/>
            <a:ext cx="2428875" cy="2428875"/>
            <a:chOff x="2571736" y="3643314"/>
            <a:chExt cx="2428892" cy="2428892"/>
          </a:xfrm>
        </p:grpSpPr>
        <p:pic>
          <p:nvPicPr>
            <p:cNvPr id="28709" name="Picture 4" descr="Facebook image of questionable photo album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669" r="34375" b="14590"/>
            <a:stretch>
              <a:fillRect/>
            </a:stretch>
          </p:blipFill>
          <p:spPr bwMode="auto">
            <a:xfrm>
              <a:off x="2571736" y="3643314"/>
              <a:ext cx="2428892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0" name="矩形 25"/>
            <p:cNvSpPr>
              <a:spLocks noChangeArrowheads="1"/>
            </p:cNvSpPr>
            <p:nvPr/>
          </p:nvSpPr>
          <p:spPr bwMode="auto">
            <a:xfrm>
              <a:off x="3143240" y="3759908"/>
              <a:ext cx="1428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抱怨家庭成員</a:t>
              </a:r>
            </a:p>
          </p:txBody>
        </p:sp>
      </p:grpSp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和孩子討論哪些照片不適合放在網路上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?</a:t>
            </a:r>
            <a:endParaRPr lang="zh-TW" altLang="en-US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28677" name="Picture 4" descr="Facebook_student_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84750"/>
            <a:ext cx="1500187" cy="99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7" descr="facebook_Student_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125913"/>
            <a:ext cx="876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Facebook_Student_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82725"/>
            <a:ext cx="185737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矩形 13"/>
          <p:cNvSpPr>
            <a:spLocks noChangeArrowheads="1"/>
          </p:cNvSpPr>
          <p:nvPr/>
        </p:nvSpPr>
        <p:spPr bwMode="auto">
          <a:xfrm>
            <a:off x="571500" y="928688"/>
            <a:ext cx="76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12 Facebook Photos You Should Delete Now, , by Laura </a:t>
            </a:r>
            <a:r>
              <a:rPr lang="en-US" altLang="zh-TW" sz="1800" i="1" dirty="0" err="1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Reyome</a:t>
            </a:r>
            <a:endParaRPr lang="zh-TW" altLang="en-US" sz="1800" i="1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grpSp>
        <p:nvGrpSpPr>
          <p:cNvPr id="28681" name="群組 15"/>
          <p:cNvGrpSpPr>
            <a:grpSpLocks/>
          </p:cNvGrpSpPr>
          <p:nvPr/>
        </p:nvGrpSpPr>
        <p:grpSpPr bwMode="auto">
          <a:xfrm>
            <a:off x="5929313" y="4006850"/>
            <a:ext cx="1428750" cy="2047875"/>
            <a:chOff x="928662" y="1643050"/>
            <a:chExt cx="1428760" cy="2048600"/>
          </a:xfrm>
        </p:grpSpPr>
        <p:pic>
          <p:nvPicPr>
            <p:cNvPr id="28707" name="Picture 3" descr="facebook_Student_1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1928802"/>
              <a:ext cx="1428760" cy="176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矩形 25"/>
            <p:cNvSpPr>
              <a:spLocks noChangeArrowheads="1"/>
            </p:cNvSpPr>
            <p:nvPr/>
          </p:nvSpPr>
          <p:spPr bwMode="auto">
            <a:xfrm>
              <a:off x="1285852" y="1643050"/>
              <a:ext cx="857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喝醉酒</a:t>
              </a:r>
            </a:p>
          </p:txBody>
        </p:sp>
      </p:grpSp>
      <p:grpSp>
        <p:nvGrpSpPr>
          <p:cNvPr id="28682" name="群組 17"/>
          <p:cNvGrpSpPr>
            <a:grpSpLocks/>
          </p:cNvGrpSpPr>
          <p:nvPr/>
        </p:nvGrpSpPr>
        <p:grpSpPr bwMode="auto">
          <a:xfrm>
            <a:off x="357188" y="1697038"/>
            <a:ext cx="1458912" cy="2071687"/>
            <a:chOff x="642910" y="1428736"/>
            <a:chExt cx="1459567" cy="2071707"/>
          </a:xfrm>
        </p:grpSpPr>
        <p:pic>
          <p:nvPicPr>
            <p:cNvPr id="28705" name="Picture 9" descr="Facebook_Student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1643050"/>
              <a:ext cx="1459567" cy="185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6" name="矩形 25"/>
            <p:cNvSpPr>
              <a:spLocks noChangeArrowheads="1"/>
            </p:cNvSpPr>
            <p:nvPr/>
          </p:nvSpPr>
          <p:spPr bwMode="auto">
            <a:xfrm>
              <a:off x="642910" y="1428736"/>
              <a:ext cx="13573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謊報年齡買酒</a:t>
              </a:r>
            </a:p>
          </p:txBody>
        </p:sp>
      </p:grpSp>
      <p:grpSp>
        <p:nvGrpSpPr>
          <p:cNvPr id="28683" name="群組 20"/>
          <p:cNvGrpSpPr>
            <a:grpSpLocks/>
          </p:cNvGrpSpPr>
          <p:nvPr/>
        </p:nvGrpSpPr>
        <p:grpSpPr bwMode="auto">
          <a:xfrm>
            <a:off x="1785938" y="1697038"/>
            <a:ext cx="1714500" cy="2071687"/>
            <a:chOff x="7215206" y="1428736"/>
            <a:chExt cx="1714023" cy="2071690"/>
          </a:xfrm>
        </p:grpSpPr>
        <p:pic>
          <p:nvPicPr>
            <p:cNvPr id="28703" name="Picture 6" descr="Facebook_student_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1714488"/>
              <a:ext cx="169498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4" name="矩形 25"/>
            <p:cNvSpPr>
              <a:spLocks noChangeArrowheads="1"/>
            </p:cNvSpPr>
            <p:nvPr/>
          </p:nvSpPr>
          <p:spPr bwMode="auto">
            <a:xfrm>
              <a:off x="7286644" y="1428736"/>
              <a:ext cx="16425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吞雲吐霧 </a:t>
              </a:r>
              <a:r>
                <a:rPr lang="en-US" altLang="zh-TW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(</a:t>
              </a: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抽菸</a:t>
              </a:r>
              <a:r>
                <a:rPr lang="en-US" altLang="zh-TW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)</a:t>
              </a:r>
              <a:endPara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</p:txBody>
        </p:sp>
      </p:grpSp>
      <p:grpSp>
        <p:nvGrpSpPr>
          <p:cNvPr id="28684" name="群組 23"/>
          <p:cNvGrpSpPr>
            <a:grpSpLocks/>
          </p:cNvGrpSpPr>
          <p:nvPr/>
        </p:nvGrpSpPr>
        <p:grpSpPr bwMode="auto">
          <a:xfrm>
            <a:off x="3643313" y="1768475"/>
            <a:ext cx="1071562" cy="1857375"/>
            <a:chOff x="3714744" y="1571612"/>
            <a:chExt cx="1071570" cy="1857388"/>
          </a:xfrm>
        </p:grpSpPr>
        <p:pic>
          <p:nvPicPr>
            <p:cNvPr id="28701" name="Picture 2" descr="Facebook image of an obscene gestur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1571612"/>
              <a:ext cx="837919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2" name="矩形 25"/>
            <p:cNvSpPr>
              <a:spLocks noChangeArrowheads="1"/>
            </p:cNvSpPr>
            <p:nvPr/>
          </p:nvSpPr>
          <p:spPr bwMode="auto">
            <a:xfrm>
              <a:off x="4429124" y="1785926"/>
              <a:ext cx="35719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比中指</a:t>
              </a:r>
            </a:p>
          </p:txBody>
        </p:sp>
      </p:grpSp>
      <p:grpSp>
        <p:nvGrpSpPr>
          <p:cNvPr id="28685" name="群組 29"/>
          <p:cNvGrpSpPr>
            <a:grpSpLocks/>
          </p:cNvGrpSpPr>
          <p:nvPr/>
        </p:nvGrpSpPr>
        <p:grpSpPr bwMode="auto">
          <a:xfrm>
            <a:off x="4786313" y="1625600"/>
            <a:ext cx="1785937" cy="2214563"/>
            <a:chOff x="5000628" y="1500174"/>
            <a:chExt cx="1785950" cy="2214578"/>
          </a:xfrm>
        </p:grpSpPr>
        <p:grpSp>
          <p:nvGrpSpPr>
            <p:cNvPr id="28697" name="群組 26"/>
            <p:cNvGrpSpPr>
              <a:grpSpLocks/>
            </p:cNvGrpSpPr>
            <p:nvPr/>
          </p:nvGrpSpPr>
          <p:grpSpPr bwMode="auto">
            <a:xfrm>
              <a:off x="5000628" y="1500174"/>
              <a:ext cx="1574052" cy="2214578"/>
              <a:chOff x="5000628" y="1500174"/>
              <a:chExt cx="1574052" cy="2214578"/>
            </a:xfrm>
          </p:grpSpPr>
          <p:pic>
            <p:nvPicPr>
              <p:cNvPr id="28699" name="Picture 10" descr="facebook_Student_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28" y="1785926"/>
                <a:ext cx="1574052" cy="192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00" name="矩形 25"/>
              <p:cNvSpPr>
                <a:spLocks noChangeArrowheads="1"/>
              </p:cNvSpPr>
              <p:nvPr/>
            </p:nvSpPr>
            <p:spPr bwMode="auto">
              <a:xfrm>
                <a:off x="5000628" y="1500174"/>
                <a:ext cx="13573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400">
                    <a:solidFill>
                      <a:srgbClr val="0070C0"/>
                    </a:solidFill>
                    <a:latin typeface="王漢宗特黑體繁" panose="02000500000000000000" pitchFamily="2" charset="-120"/>
                    <a:ea typeface="王漢宗特黑體繁" panose="02000500000000000000" pitchFamily="2" charset="-120"/>
                  </a:rPr>
                  <a:t>違規的照片</a:t>
                </a:r>
              </a:p>
            </p:txBody>
          </p:sp>
        </p:grpSp>
        <p:sp>
          <p:nvSpPr>
            <p:cNvPr id="28" name="圓角矩形圖說文字 27"/>
            <p:cNvSpPr/>
            <p:nvPr/>
          </p:nvSpPr>
          <p:spPr>
            <a:xfrm>
              <a:off x="6000760" y="1857364"/>
              <a:ext cx="785818" cy="357189"/>
            </a:xfrm>
            <a:prstGeom prst="wedgeRoundRectCallout">
              <a:avLst>
                <a:gd name="adj1" fmla="val -27606"/>
                <a:gd name="adj2" fmla="val 94105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1000" b="1" dirty="0">
                  <a:solidFill>
                    <a:schemeClr val="tx1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私有土地</a:t>
              </a:r>
              <a:endParaRPr lang="en-US" altLang="zh-TW" sz="1000" b="1" dirty="0">
                <a:solidFill>
                  <a:schemeClr val="tx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endParaRPr>
            </a:p>
            <a:p>
              <a:pPr algn="ctr" eaLnBrk="1" hangingPunct="1">
                <a:defRPr/>
              </a:pPr>
              <a:r>
                <a:rPr lang="zh-TW" altLang="en-US" sz="1000" b="1" dirty="0">
                  <a:solidFill>
                    <a:schemeClr val="tx1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禁止進入</a:t>
              </a:r>
            </a:p>
          </p:txBody>
        </p:sp>
      </p:grpSp>
      <p:sp>
        <p:nvSpPr>
          <p:cNvPr id="28686" name="矩形 28"/>
          <p:cNvSpPr>
            <a:spLocks noChangeArrowheads="1"/>
          </p:cNvSpPr>
          <p:nvPr/>
        </p:nvSpPr>
        <p:spPr bwMode="auto">
          <a:xfrm>
            <a:off x="6597650" y="162560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喝酒玩樂</a:t>
            </a:r>
          </a:p>
        </p:txBody>
      </p:sp>
      <p:grpSp>
        <p:nvGrpSpPr>
          <p:cNvPr id="28687" name="群組 31"/>
          <p:cNvGrpSpPr>
            <a:grpSpLocks/>
          </p:cNvGrpSpPr>
          <p:nvPr/>
        </p:nvGrpSpPr>
        <p:grpSpPr bwMode="auto">
          <a:xfrm>
            <a:off x="142875" y="3911600"/>
            <a:ext cx="1277938" cy="2286000"/>
            <a:chOff x="357158" y="3643314"/>
            <a:chExt cx="1278261" cy="2286016"/>
          </a:xfrm>
        </p:grpSpPr>
        <p:pic>
          <p:nvPicPr>
            <p:cNvPr id="28695" name="Picture 8" descr="Facebook_Student_6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3929066"/>
              <a:ext cx="1278261" cy="200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矩形 25"/>
            <p:cNvSpPr>
              <a:spLocks noChangeArrowheads="1"/>
            </p:cNvSpPr>
            <p:nvPr/>
          </p:nvSpPr>
          <p:spPr bwMode="auto">
            <a:xfrm>
              <a:off x="500034" y="3643314"/>
              <a:ext cx="10001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裸露照片</a:t>
              </a:r>
            </a:p>
          </p:txBody>
        </p:sp>
      </p:grpSp>
      <p:sp>
        <p:nvSpPr>
          <p:cNvPr id="28688" name="矩形 25"/>
          <p:cNvSpPr>
            <a:spLocks noChangeArrowheads="1"/>
          </p:cNvSpPr>
          <p:nvPr/>
        </p:nvSpPr>
        <p:spPr bwMode="auto">
          <a:xfrm>
            <a:off x="1428750" y="391160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憎恨與成見</a:t>
            </a:r>
          </a:p>
        </p:txBody>
      </p:sp>
      <p:grpSp>
        <p:nvGrpSpPr>
          <p:cNvPr id="28689" name="群組 39"/>
          <p:cNvGrpSpPr>
            <a:grpSpLocks/>
          </p:cNvGrpSpPr>
          <p:nvPr/>
        </p:nvGrpSpPr>
        <p:grpSpPr bwMode="auto">
          <a:xfrm>
            <a:off x="4572000" y="3983038"/>
            <a:ext cx="1377950" cy="2143125"/>
            <a:chOff x="5000628" y="3714752"/>
            <a:chExt cx="1377682" cy="2143140"/>
          </a:xfrm>
        </p:grpSpPr>
        <p:pic>
          <p:nvPicPr>
            <p:cNvPr id="28693" name="Picture 6" descr="Facebook image of a hunt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3786190"/>
              <a:ext cx="1377682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矩形 25"/>
            <p:cNvSpPr>
              <a:spLocks noChangeArrowheads="1"/>
            </p:cNvSpPr>
            <p:nvPr/>
          </p:nvSpPr>
          <p:spPr bwMode="auto">
            <a:xfrm>
              <a:off x="5786446" y="3714752"/>
              <a:ext cx="42862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0070C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rPr>
                <a:t>殺害動物</a:t>
              </a:r>
            </a:p>
          </p:txBody>
        </p:sp>
      </p:grpSp>
      <p:pic>
        <p:nvPicPr>
          <p:cNvPr id="28690" name="Picture 5" descr="facebook_Student_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054225"/>
            <a:ext cx="11636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矩形 41"/>
          <p:cNvSpPr>
            <a:spLocks noChangeArrowheads="1"/>
          </p:cNvSpPr>
          <p:nvPr/>
        </p:nvSpPr>
        <p:spPr bwMode="auto">
          <a:xfrm>
            <a:off x="7929563" y="1768475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親密合照</a:t>
            </a:r>
          </a:p>
        </p:txBody>
      </p:sp>
      <p:sp>
        <p:nvSpPr>
          <p:cNvPr id="28692" name="矩形 25"/>
          <p:cNvSpPr>
            <a:spLocks noChangeArrowheads="1"/>
          </p:cNvSpPr>
          <p:nvPr/>
        </p:nvSpPr>
        <p:spPr bwMode="auto">
          <a:xfrm>
            <a:off x="7643813" y="4460875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駕照或</a:t>
            </a:r>
            <a:endParaRPr lang="en-US" altLang="zh-TW" sz="1400">
              <a:solidFill>
                <a:srgbClr val="0070C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solidFill>
                  <a:srgbClr val="0070C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身分證件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DCC90-4A6F-491B-8F71-3ECD773A8E0A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137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1114</Words>
  <Application>Microsoft Office PowerPoint</Application>
  <PresentationFormat>如螢幕大小 (4:3)</PresentationFormat>
  <Paragraphs>169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王漢宗特黑體繁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臉書有另一個我！分身帳號以假亂真　當心「複製人」詐騙　　　　　2016/03/02   　社會中心／綜合報導  　　又有詐騙新招！台灣人愛用臉書，每月活躍使用人數高達1700萬人，由於帳號申請方便，也成為有心人士詐騙的工具。近日有不少民眾發現，臉書上出現疑似仿冒的假帳號，複製真正用戶的照片及資料後，再向該用戶的朋友進行詐騙等不法行為。 　　為了自保，不少民眾也在臉書發起「我只有一個帳戶」宣言，提醒臉書友人勿被有心人士利用。若確認自己的個資遭到冒用，可向臉書舉報進行移除，避免更多人受騙上當。 </vt:lpstr>
      <vt:lpstr>社群網路為數位原住民的主要溝通工具</vt:lpstr>
      <vt:lpstr>青少年的社群網路 (臉書) 行為</vt:lpstr>
      <vt:lpstr>臺灣學童手機使用狀況調查</vt:lpstr>
      <vt:lpstr>青少年使用社群網路的正面影響</vt:lpstr>
      <vt:lpstr>青少年使用社群網路的負面影響</vt:lpstr>
      <vt:lpstr>和孩子討論哪些照片適合放在網路上?</vt:lpstr>
      <vt:lpstr>和孩子討論哪些照片不適合放在網路上?</vt:lpstr>
      <vt:lpstr>給家中有青少年低頭族的建議</vt:lpstr>
      <vt:lpstr>資訊安全素養網路資源</vt:lpstr>
      <vt:lpstr>本宣導資料電子檔下載</vt:lpstr>
      <vt:lpstr>PowerPoint 簡報</vt:lpstr>
      <vt:lpstr>PowerPoint 簡報</vt:lpstr>
      <vt:lpstr>PowerPoint 簡報</vt:lpstr>
      <vt:lpstr>PowerPoint 簡報</vt:lpstr>
      <vt:lpstr>北市蓬萊資訊安全宣導　家長回條</vt:lpstr>
      <vt:lpstr>北市蓬萊資訊安全宣導　家長回條</vt:lpstr>
      <vt:lpstr>北市蓬萊資訊安全宣導　家長回條</vt:lpstr>
      <vt:lpstr>北市蓬萊資訊安全宣導　家長回條</vt:lpstr>
    </vt:vector>
  </TitlesOfParts>
  <Company>NII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未來網（Future Internet）國際推動 政策與發展研究計畫委託研究案</dc:title>
  <dc:creator>Lihsuan Liang</dc:creator>
  <cp:lastModifiedBy>陳啟展</cp:lastModifiedBy>
  <cp:revision>976</cp:revision>
  <cp:lastPrinted>2016-05-11T01:06:58Z</cp:lastPrinted>
  <dcterms:created xsi:type="dcterms:W3CDTF">2010-07-06T10:25:50Z</dcterms:created>
  <dcterms:modified xsi:type="dcterms:W3CDTF">2016-05-11T10:26:50Z</dcterms:modified>
</cp:coreProperties>
</file>